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sks" id="{72241BDF-DC2A-764A-A0E3-C2B4B9C51980}">
          <p14:sldIdLst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98"/>
    <p:restoredTop sz="97840"/>
  </p:normalViewPr>
  <p:slideViewPr>
    <p:cSldViewPr snapToGrid="0" snapToObjects="1">
      <p:cViewPr>
        <p:scale>
          <a:sx n="99" d="100"/>
          <a:sy n="99" d="100"/>
        </p:scale>
        <p:origin x="444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5069-449D-6345-96A9-6C5B0E20DAE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68BB-1C32-2645-9412-FC731B702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4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74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9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00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80832B-50D2-C3EA-FC35-405D176BC8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06430618"/>
              </p:ext>
            </p:extLst>
          </p:nvPr>
        </p:nvGraphicFramePr>
        <p:xfrm>
          <a:off x="0" y="5411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212E87-CAB5-1AD2-40F4-02121BA05E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519222"/>
              </p:ext>
            </p:extLst>
          </p:nvPr>
        </p:nvGraphicFramePr>
        <p:xfrm>
          <a:off x="0" y="5056382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66D8D1-8893-2230-1E69-D16D3BC8C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96251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DA6F3A-7C17-3359-C16E-66496FC37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5168994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F9EB982-D266-1206-4762-0217532167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3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4D507A0-C9B6-1303-4806-ADE7BE380B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4121222-049A-046E-0766-3E6782590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000AD51-788F-E5BE-8C7E-C4F0EDFAB3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4D7F3AA-25C6-DC6B-5F39-AFD532D00F8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53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EBE1C6B-3865-6AA6-5BF8-AADDABDC8D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6E77D4BF-C0E0-77D3-4E96-C14E4A5DF6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53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5713D31D-9A56-407D-5DA6-65B3D0937BD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8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d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74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8" r:id="rId3"/>
    <p:sldLayoutId id="2147483670" r:id="rId4"/>
    <p:sldLayoutId id="2147483671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30.png"/><Relationship Id="rId18" Type="http://schemas.openxmlformats.org/officeDocument/2006/relationships/image" Target="../media/image180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120.png"/><Relationship Id="rId17" Type="http://schemas.openxmlformats.org/officeDocument/2006/relationships/image" Target="../media/image170.png"/><Relationship Id="rId2" Type="http://schemas.openxmlformats.org/officeDocument/2006/relationships/image" Target="../media/image42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110.png"/><Relationship Id="rId5" Type="http://schemas.openxmlformats.org/officeDocument/2006/relationships/image" Target="../media/image45.png"/><Relationship Id="rId15" Type="http://schemas.openxmlformats.org/officeDocument/2006/relationships/image" Target="../media/image150.png"/><Relationship Id="rId10" Type="http://schemas.openxmlformats.org/officeDocument/2006/relationships/image" Target="../media/image100.png"/><Relationship Id="rId19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4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20C33A29-5828-327C-EA1A-65A1076677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0230257"/>
                  </p:ext>
                </p:extLst>
              </p:nvPr>
            </p:nvGraphicFramePr>
            <p:xfrm>
              <a:off x="85267" y="40393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+9=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+6=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+3=15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+1.5=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20C33A29-5828-327C-EA1A-65A1076677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0230257"/>
                  </p:ext>
                </p:extLst>
              </p:nvPr>
            </p:nvGraphicFramePr>
            <p:xfrm>
              <a:off x="85267" y="40393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22098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924" r="-115190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9753" r="-1235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45455" r="-22098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924" t="-145455" r="-115190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9753" t="-145455" r="-123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73913" r="-22098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924" t="-273913" r="-115190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9753" t="-273913" r="-1235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9">
                <a:extLst>
                  <a:ext uri="{FF2B5EF4-FFF2-40B4-BE49-F238E27FC236}">
                    <a16:creationId xmlns:a16="http://schemas.microsoft.com/office/drawing/2014/main" id="{449E5D8F-851D-3C1E-4131-0355967838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249017"/>
                  </p:ext>
                </p:extLst>
              </p:nvPr>
            </p:nvGraphicFramePr>
            <p:xfrm>
              <a:off x="3496733" y="40393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=15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=15−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=3.75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9">
                <a:extLst>
                  <a:ext uri="{FF2B5EF4-FFF2-40B4-BE49-F238E27FC236}">
                    <a16:creationId xmlns:a16="http://schemas.microsoft.com/office/drawing/2014/main" id="{449E5D8F-851D-3C1E-4131-0355967838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249017"/>
                  </p:ext>
                </p:extLst>
              </p:nvPr>
            </p:nvGraphicFramePr>
            <p:xfrm>
              <a:off x="3496733" y="40393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2098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3924" r="-115190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9753" r="-1235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45455" r="-22098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3924" t="-145455" r="-115190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9753" t="-145455" r="-123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73913" r="-22098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3924" t="-273913" r="-115190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9753" t="-273913" r="-1235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FFF9A791-631B-160D-79CF-F97A88822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35920"/>
              </p:ext>
            </p:extLst>
          </p:nvPr>
        </p:nvGraphicFramePr>
        <p:xfrm>
          <a:off x="0" y="0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1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Equivalent Equations – Fill in the gaps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9">
                <a:extLst>
                  <a:ext uri="{FF2B5EF4-FFF2-40B4-BE49-F238E27FC236}">
                    <a16:creationId xmlns:a16="http://schemas.microsoft.com/office/drawing/2014/main" id="{D0752F80-61E0-3D4F-68C5-5C7DA1F290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143170"/>
                  </p:ext>
                </p:extLst>
              </p:nvPr>
            </p:nvGraphicFramePr>
            <p:xfrm>
              <a:off x="85267" y="1719067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−8=40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=−10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=10−3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12−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=−60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−2=10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9">
                <a:extLst>
                  <a:ext uri="{FF2B5EF4-FFF2-40B4-BE49-F238E27FC236}">
                    <a16:creationId xmlns:a16="http://schemas.microsoft.com/office/drawing/2014/main" id="{D0752F80-61E0-3D4F-68C5-5C7DA1F290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143170"/>
                  </p:ext>
                </p:extLst>
              </p:nvPr>
            </p:nvGraphicFramePr>
            <p:xfrm>
              <a:off x="85267" y="1719067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22098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3924" r="-115190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9753" r="-1235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45455" r="-22098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3924" t="-145455" r="-115190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9753" t="-145455" r="-123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73913" r="-22098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3924" t="-273913" r="-115190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9753" t="-273913" r="-1235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9">
                <a:extLst>
                  <a:ext uri="{FF2B5EF4-FFF2-40B4-BE49-F238E27FC236}">
                    <a16:creationId xmlns:a16="http://schemas.microsoft.com/office/drawing/2014/main" id="{AD1911F9-4CDA-C854-E8C0-6EB7D6E820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403201"/>
                  </p:ext>
                </p:extLst>
              </p:nvPr>
            </p:nvGraphicFramePr>
            <p:xfrm>
              <a:off x="3496733" y="171019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  <m:r>
                                  <a:rPr kumimoji="0" lang="en-GB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0" lang="en-GB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GB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−2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+4=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9">
                <a:extLst>
                  <a:ext uri="{FF2B5EF4-FFF2-40B4-BE49-F238E27FC236}">
                    <a16:creationId xmlns:a16="http://schemas.microsoft.com/office/drawing/2014/main" id="{AD1911F9-4CDA-C854-E8C0-6EB7D6E820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403201"/>
                  </p:ext>
                </p:extLst>
              </p:nvPr>
            </p:nvGraphicFramePr>
            <p:xfrm>
              <a:off x="3496733" y="171019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22098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3924" r="-115190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19753" r="-1235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45455" r="-22098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3924" t="-145455" r="-115190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19753" t="-145455" r="-123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73913" r="-22098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3924" t="-273913" r="-115190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19753" t="-273913" r="-1235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9">
                <a:extLst>
                  <a:ext uri="{FF2B5EF4-FFF2-40B4-BE49-F238E27FC236}">
                    <a16:creationId xmlns:a16="http://schemas.microsoft.com/office/drawing/2014/main" id="{ABF82742-190F-BBBE-CE41-C76D936F62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471942"/>
                  </p:ext>
                </p:extLst>
              </p:nvPr>
            </p:nvGraphicFramePr>
            <p:xfrm>
              <a:off x="85267" y="3020891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2.5−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−15=−75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=25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−4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=50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=100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=10−2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9">
                <a:extLst>
                  <a:ext uri="{FF2B5EF4-FFF2-40B4-BE49-F238E27FC236}">
                    <a16:creationId xmlns:a16="http://schemas.microsoft.com/office/drawing/2014/main" id="{ABF82742-190F-BBBE-CE41-C76D936F62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471942"/>
                  </p:ext>
                </p:extLst>
              </p:nvPr>
            </p:nvGraphicFramePr>
            <p:xfrm>
              <a:off x="85267" y="3020891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r="-22098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3924" r="-115190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19753" r="-1235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45455" r="-22098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3924" t="-145455" r="-115190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19753" t="-145455" r="-123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273913" r="-22098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3924" t="-273913" r="-115190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19753" t="-273913" r="-1235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9">
                <a:extLst>
                  <a:ext uri="{FF2B5EF4-FFF2-40B4-BE49-F238E27FC236}">
                    <a16:creationId xmlns:a16="http://schemas.microsoft.com/office/drawing/2014/main" id="{6D4503E8-131C-9A54-092D-761339902F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264970"/>
                  </p:ext>
                </p:extLst>
              </p:nvPr>
            </p:nvGraphicFramePr>
            <p:xfrm>
              <a:off x="3496733" y="301645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10−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1−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  <m:r>
                                  <a:rPr kumimoji="0" lang="en-GB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0" lang="en-GB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GB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</m:oMath>
                            </m:oMathPara>
                          </a14:m>
                          <a:endPara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9">
                <a:extLst>
                  <a:ext uri="{FF2B5EF4-FFF2-40B4-BE49-F238E27FC236}">
                    <a16:creationId xmlns:a16="http://schemas.microsoft.com/office/drawing/2014/main" id="{6D4503E8-131C-9A54-092D-761339902F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264970"/>
                  </p:ext>
                </p:extLst>
              </p:nvPr>
            </p:nvGraphicFramePr>
            <p:xfrm>
              <a:off x="3496733" y="301645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22098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3924" r="-115190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19753" r="-1235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145455" r="-22098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3924" t="-145455" r="-115190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19753" t="-145455" r="-123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273913" r="-22098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3924" t="-273913" r="-115190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19753" t="-273913" r="-1235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9">
                <a:extLst>
                  <a:ext uri="{FF2B5EF4-FFF2-40B4-BE49-F238E27FC236}">
                    <a16:creationId xmlns:a16="http://schemas.microsoft.com/office/drawing/2014/main" id="{E1E5F2EB-6F91-A4C2-243A-C77B940A21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7880781"/>
                  </p:ext>
                </p:extLst>
              </p:nvPr>
            </p:nvGraphicFramePr>
            <p:xfrm>
              <a:off x="85267" y="4322716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=5,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=−3,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,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=0.2, 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kumimoji="0" lang="en-GB" sz="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=0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rderBox>
                                  <m:borderBoxPr>
                                    <m:ctrlPr>
                                      <a:rPr lang="en-GB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=10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9">
                <a:extLst>
                  <a:ext uri="{FF2B5EF4-FFF2-40B4-BE49-F238E27FC236}">
                    <a16:creationId xmlns:a16="http://schemas.microsoft.com/office/drawing/2014/main" id="{E1E5F2EB-6F91-A4C2-243A-C77B940A21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7880781"/>
                  </p:ext>
                </p:extLst>
              </p:nvPr>
            </p:nvGraphicFramePr>
            <p:xfrm>
              <a:off x="85267" y="4322716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r="-22098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13924" r="-115190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19753" r="-1235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45455" r="-22098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13924" t="-145455" r="-115190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19753" t="-145455" r="-123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273913" r="-22098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13924" t="-273913" r="-115190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19753" t="-273913" r="-1235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9">
                <a:extLst>
                  <a:ext uri="{FF2B5EF4-FFF2-40B4-BE49-F238E27FC236}">
                    <a16:creationId xmlns:a16="http://schemas.microsoft.com/office/drawing/2014/main" id="{F7E1D985-D74D-BDCB-338D-FE4FEB3EF7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694200"/>
                  </p:ext>
                </p:extLst>
              </p:nvPr>
            </p:nvGraphicFramePr>
            <p:xfrm>
              <a:off x="3496733" y="4322716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kumimoji="0" lang="en-GB" sz="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GB" sz="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GB" sz="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borderBox>
                                    <m:borderBoxPr>
                                      <m:ctrlPr>
                                        <a:rPr lang="en-GB" sz="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  <m:r>
                                    <a:rPr lang="en-GB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0" lang="en-GB" sz="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kumimoji="0" lang="en-GB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0" lang="en-GB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0" lang="en-GB" sz="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</m:t>
                              </m:r>
                              <m:d>
                                <m:dPr>
                                  <m:ctrlPr>
                                    <a:rPr lang="en-GB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borderBox>
                                    <m:borderBoxPr>
                                      <m:ctrlPr>
                                        <a:rPr lang="en-GB" sz="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  <m:r>
                                    <a:rPr lang="en-GB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  <m:r>
                                    <a:rPr lang="en-GB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borderBox>
                                <m:borderBoxPr>
                                  <m:ctrlPr>
                                    <a:rPr lang="en-GB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9">
                <a:extLst>
                  <a:ext uri="{FF2B5EF4-FFF2-40B4-BE49-F238E27FC236}">
                    <a16:creationId xmlns:a16="http://schemas.microsoft.com/office/drawing/2014/main" id="{F7E1D985-D74D-BDCB-338D-FE4FEB3EF7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694200"/>
                  </p:ext>
                </p:extLst>
              </p:nvPr>
            </p:nvGraphicFramePr>
            <p:xfrm>
              <a:off x="3496733" y="4322716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22098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13924" r="-115190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9753" r="-1235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145455" r="-22098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13924" t="-145455" r="-115190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9753" t="-145455" r="-123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273913" r="-22098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13924" t="-273913" r="-115190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9753" t="-273913" r="-1235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9">
                <a:extLst>
                  <a:ext uri="{FF2B5EF4-FFF2-40B4-BE49-F238E27FC236}">
                    <a16:creationId xmlns:a16="http://schemas.microsoft.com/office/drawing/2014/main" id="{C91043C3-B202-E104-A913-BF1E85043F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951226"/>
                  </p:ext>
                </p:extLst>
              </p:nvPr>
            </p:nvGraphicFramePr>
            <p:xfrm>
              <a:off x="7266545" y="40393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+9=45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=12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+6=30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−3=9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+3=15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3=15−4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+1.5=7.5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9">
                <a:extLst>
                  <a:ext uri="{FF2B5EF4-FFF2-40B4-BE49-F238E27FC236}">
                    <a16:creationId xmlns:a16="http://schemas.microsoft.com/office/drawing/2014/main" id="{C91043C3-B202-E104-A913-BF1E85043F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951226"/>
                  </p:ext>
                </p:extLst>
              </p:nvPr>
            </p:nvGraphicFramePr>
            <p:xfrm>
              <a:off x="7266545" y="40393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235" r="-220988" b="-28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15190" r="-115190" b="-2826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20988" r="-1235" b="-28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235" t="-145455" r="-220988" b="-1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15190" t="-145455" r="-115190" b="-154545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20988" t="-145455" r="-1235" b="-1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235" t="-273913" r="-220988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15190" t="-273913" r="-115190" b="-869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20988" t="-273913" r="-1235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9">
                <a:extLst>
                  <a:ext uri="{FF2B5EF4-FFF2-40B4-BE49-F238E27FC236}">
                    <a16:creationId xmlns:a16="http://schemas.microsoft.com/office/drawing/2014/main" id="{1AD7A838-22DF-D014-F495-D0859FC6AF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971084"/>
                  </p:ext>
                </p:extLst>
              </p:nvPr>
            </p:nvGraphicFramePr>
            <p:xfrm>
              <a:off x="10678011" y="40393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60=16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=75−20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=15−4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=15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=15−3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=1.5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+0.75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=3.75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9">
                <a:extLst>
                  <a:ext uri="{FF2B5EF4-FFF2-40B4-BE49-F238E27FC236}">
                    <a16:creationId xmlns:a16="http://schemas.microsoft.com/office/drawing/2014/main" id="{1AD7A838-22DF-D014-F495-D0859FC6AF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971084"/>
                  </p:ext>
                </p:extLst>
              </p:nvPr>
            </p:nvGraphicFramePr>
            <p:xfrm>
              <a:off x="10678011" y="40393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r="-222222" b="-28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113924" r="-116456" b="-2826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19753" r="-2469" b="-28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t="-145455" r="-222222" b="-1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113924" t="-145455" r="-116456" b="-154545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19753" t="-145455" r="-2469" b="-1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t="-273913" r="-222222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113924" t="-273913" r="-116456" b="-869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19753" t="-273913" r="-2469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9">
                <a:extLst>
                  <a:ext uri="{FF2B5EF4-FFF2-40B4-BE49-F238E27FC236}">
                    <a16:creationId xmlns:a16="http://schemas.microsoft.com/office/drawing/2014/main" id="{7E636F5E-2629-01B3-56AF-E25A68F7D7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125607"/>
                  </p:ext>
                </p:extLst>
              </p:nvPr>
            </p:nvGraphicFramePr>
            <p:xfrm>
              <a:off x="7266545" y="1719067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−8=40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=−10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−2=10−3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12−18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=−60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−2=10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=12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+2=14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−4=20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9">
                <a:extLst>
                  <a:ext uri="{FF2B5EF4-FFF2-40B4-BE49-F238E27FC236}">
                    <a16:creationId xmlns:a16="http://schemas.microsoft.com/office/drawing/2014/main" id="{7E636F5E-2629-01B3-56AF-E25A68F7D7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125607"/>
                  </p:ext>
                </p:extLst>
              </p:nvPr>
            </p:nvGraphicFramePr>
            <p:xfrm>
              <a:off x="7266545" y="1719067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235" t="-4348" r="-22098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15190" t="-4348" r="-115190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20988" t="-4348" r="-1235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235" t="-150000" r="-22098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15190" t="-150000" r="-115190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20988" t="-150000" r="-123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235" t="-278261" r="-22098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15190" t="-278261" r="-115190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20988" t="-278261" r="-1235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9">
                <a:extLst>
                  <a:ext uri="{FF2B5EF4-FFF2-40B4-BE49-F238E27FC236}">
                    <a16:creationId xmlns:a16="http://schemas.microsoft.com/office/drawing/2014/main" id="{ACF8A9DF-7806-1F48-F554-FDEA597E03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498329"/>
                  </p:ext>
                </p:extLst>
              </p:nvPr>
            </p:nvGraphicFramePr>
            <p:xfrm>
              <a:off x="10678011" y="171019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9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−6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=30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−2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+4=14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100=30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=1.5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9">
                <a:extLst>
                  <a:ext uri="{FF2B5EF4-FFF2-40B4-BE49-F238E27FC236}">
                    <a16:creationId xmlns:a16="http://schemas.microsoft.com/office/drawing/2014/main" id="{ACF8A9DF-7806-1F48-F554-FDEA597E03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498329"/>
                  </p:ext>
                </p:extLst>
              </p:nvPr>
            </p:nvGraphicFramePr>
            <p:xfrm>
              <a:off x="10678011" y="171019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4348" r="-222222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13924" t="-4348" r="-116456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19753" t="-4348" r="-2469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150000" r="-222222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13924" t="-150000" r="-116456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19753" t="-150000" r="-2469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278261" r="-222222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13924" t="-278261" r="-116456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19753" t="-278261" r="-2469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9">
                <a:extLst>
                  <a:ext uri="{FF2B5EF4-FFF2-40B4-BE49-F238E27FC236}">
                    <a16:creationId xmlns:a16="http://schemas.microsoft.com/office/drawing/2014/main" id="{FF0E0280-0748-EB98-9EED-A3377300C0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608589"/>
                  </p:ext>
                </p:extLst>
              </p:nvPr>
            </p:nvGraphicFramePr>
            <p:xfrm>
              <a:off x="7266545" y="3020891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2.5−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=12.5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25+2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−15=−75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=25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10−4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=50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20−8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=100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30=10−2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=−10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9">
                <a:extLst>
                  <a:ext uri="{FF2B5EF4-FFF2-40B4-BE49-F238E27FC236}">
                    <a16:creationId xmlns:a16="http://schemas.microsoft.com/office/drawing/2014/main" id="{FF0E0280-0748-EB98-9EED-A3377300C0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608589"/>
                  </p:ext>
                </p:extLst>
              </p:nvPr>
            </p:nvGraphicFramePr>
            <p:xfrm>
              <a:off x="7266545" y="3020891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235" r="-22098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15190" r="-115190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220988" r="-1235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235" t="-145455" r="-22098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15190" t="-145455" r="-115190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220988" t="-145455" r="-123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235" t="-273913" r="-22098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15190" t="-273913" r="-115190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220988" t="-273913" r="-1235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9">
                <a:extLst>
                  <a:ext uri="{FF2B5EF4-FFF2-40B4-BE49-F238E27FC236}">
                    <a16:creationId xmlns:a16="http://schemas.microsoft.com/office/drawing/2014/main" id="{296FBA9E-C096-38E9-533B-A2C9F4F2C0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4571610"/>
                  </p:ext>
                </p:extLst>
              </p:nvPr>
            </p:nvGraphicFramePr>
            <p:xfrm>
              <a:off x="10678011" y="301645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5=2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10−4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=20−8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1−0.4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=5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+75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=15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=2.5−12.5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=25</m:t>
                              </m:r>
                              <m:sSup>
                                <m:sSup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8−2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9">
                <a:extLst>
                  <a:ext uri="{FF2B5EF4-FFF2-40B4-BE49-F238E27FC236}">
                    <a16:creationId xmlns:a16="http://schemas.microsoft.com/office/drawing/2014/main" id="{296FBA9E-C096-38E9-533B-A2C9F4F2C0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4571610"/>
                  </p:ext>
                </p:extLst>
              </p:nvPr>
            </p:nvGraphicFramePr>
            <p:xfrm>
              <a:off x="10678011" y="3016455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t="-4348" r="-222222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13924" t="-4348" r="-116456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219753" t="-4348" r="-2469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t="-150000" r="-222222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13924" t="-150000" r="-116456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219753" t="-150000" r="-2469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t="-278261" r="-222222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13924" t="-278261" r="-116456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219753" t="-278261" r="-2469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9">
                <a:extLst>
                  <a:ext uri="{FF2B5EF4-FFF2-40B4-BE49-F238E27FC236}">
                    <a16:creationId xmlns:a16="http://schemas.microsoft.com/office/drawing/2014/main" id="{0D7D8961-CA47-7060-5F88-8A87593BA8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842086"/>
                  </p:ext>
                </p:extLst>
              </p:nvPr>
            </p:nvGraphicFramePr>
            <p:xfrm>
              <a:off x="7266545" y="4322716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=5,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=19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=−3,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=−21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=2, 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=0.2, 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=−5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=1.2, 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=0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12=10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=−6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+1.2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9">
                <a:extLst>
                  <a:ext uri="{FF2B5EF4-FFF2-40B4-BE49-F238E27FC236}">
                    <a16:creationId xmlns:a16="http://schemas.microsoft.com/office/drawing/2014/main" id="{0D7D8961-CA47-7060-5F88-8A87593BA8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842086"/>
                  </p:ext>
                </p:extLst>
              </p:nvPr>
            </p:nvGraphicFramePr>
            <p:xfrm>
              <a:off x="7266545" y="4322716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235" t="-4348" r="-22098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15190" t="-4348" r="-115190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220988" t="-4348" r="-1235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235" t="-150000" r="-22098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15190" t="-150000" r="-115190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220988" t="-150000" r="-1235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235" t="-278261" r="-22098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15190" t="-278261" r="-115190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220988" t="-278261" r="-1235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9">
                <a:extLst>
                  <a:ext uri="{FF2B5EF4-FFF2-40B4-BE49-F238E27FC236}">
                    <a16:creationId xmlns:a16="http://schemas.microsoft.com/office/drawing/2014/main" id="{B08548C5-03D7-9F8F-70F7-29BE8758C8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0735731"/>
                  </p:ext>
                </p:extLst>
              </p:nvPr>
            </p:nvGraphicFramePr>
            <p:xfrm>
              <a:off x="10678011" y="4322716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=0.8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kumimoji="0" lang="en-GB" sz="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GB" sz="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GB" sz="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+2</m:t>
                                  </m:r>
                                  <m:r>
                                    <a:rPr kumimoji="0" lang="en-GB" sz="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=4.8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=1.25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+2.5</m:t>
                              </m:r>
                              <m:r>
                                <a:rPr kumimoji="0" lang="en-GB" sz="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r>
                            <a:rPr kumimoji="0" lang="en-GB" sz="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</m:t>
                              </m:r>
                              <m:d>
                                <m:dPr>
                                  <m:ctrlP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  <m:r>
                                    <a:rPr lang="en-GB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=0.4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−2.5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9">
                <a:extLst>
                  <a:ext uri="{FF2B5EF4-FFF2-40B4-BE49-F238E27FC236}">
                    <a16:creationId xmlns:a16="http://schemas.microsoft.com/office/drawing/2014/main" id="{B08548C5-03D7-9F8F-70F7-29BE8758C8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0735731"/>
                  </p:ext>
                </p:extLst>
              </p:nvPr>
            </p:nvGraphicFramePr>
            <p:xfrm>
              <a:off x="10678011" y="4322716"/>
              <a:ext cx="3276000" cy="10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6000">
                      <a:extLst>
                        <a:ext uri="{9D8B030D-6E8A-4147-A177-3AD203B41FA5}">
                          <a16:colId xmlns:a16="http://schemas.microsoft.com/office/drawing/2014/main" val="311075447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862955932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132929070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4138288309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747502101"/>
                        </a:ext>
                      </a:extLst>
                    </a:gridCol>
                    <a:gridCol w="1026000">
                      <a:extLst>
                        <a:ext uri="{9D8B030D-6E8A-4147-A177-3AD203B41FA5}">
                          <a16:colId xmlns:a16="http://schemas.microsoft.com/office/drawing/2014/main" val="1725768962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t="-4348" r="-222222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13924" t="-4348" r="-116456" b="-2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19753" t="-4348" r="-2469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1858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819042"/>
                      </a:ext>
                    </a:extLst>
                  </a:tr>
                  <a:tr h="14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t="-150000" r="-222222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13924" t="-150000" r="-116456" b="-15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19753" t="-150000" r="-2469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00940"/>
                      </a:ext>
                    </a:extLst>
                  </a:tr>
                  <a:tr h="144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291892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248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t="-278261" r="-222222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13924" t="-278261" r="-116456" b="-43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19753" t="-278261" r="-2469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392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2">
                <a:extLst>
                  <a:ext uri="{FF2B5EF4-FFF2-40B4-BE49-F238E27FC236}">
                    <a16:creationId xmlns:a16="http://schemas.microsoft.com/office/drawing/2014/main" id="{1148E7AA-0CD6-EB31-0879-B7A30ED032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8298892"/>
                  </p:ext>
                </p:extLst>
              </p:nvPr>
            </p:nvGraphicFramePr>
            <p:xfrm>
              <a:off x="0" y="5675570"/>
              <a:ext cx="6858000" cy="42304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910">
                      <a:extLst>
                        <a:ext uri="{9D8B030D-6E8A-4147-A177-3AD203B41FA5}">
                          <a16:colId xmlns:a16="http://schemas.microsoft.com/office/drawing/2014/main" val="4162288143"/>
                        </a:ext>
                      </a:extLst>
                    </a:gridCol>
                    <a:gridCol w="4456090">
                      <a:extLst>
                        <a:ext uri="{9D8B030D-6E8A-4147-A177-3AD203B41FA5}">
                          <a16:colId xmlns:a16="http://schemas.microsoft.com/office/drawing/2014/main" val="2017702179"/>
                        </a:ext>
                      </a:extLst>
                    </a:gridCol>
                  </a:tblGrid>
                  <a:tr h="264287">
                    <a:tc gridSpan="2">
                      <a:txBody>
                        <a:bodyPr/>
                        <a:lstStyle/>
                        <a:p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Task 2	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Either find the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, or explain</a:t>
                          </a:r>
                          <a:r>
                            <a:rPr lang="en-GB" sz="1100" b="0" baseline="0" dirty="0">
                              <a:solidFill>
                                <a:schemeClr val="tx1"/>
                              </a:solidFill>
                            </a:rPr>
                            <a:t> why it is impossible to do so.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6130896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−14=7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0409507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0121389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3912490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d.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−14=−7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0966077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e.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−14=7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561768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f.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−14=2(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−7)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420283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g.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−14=2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d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5203935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h.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=2(21−7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8719722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i.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+14=7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3051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j.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5068419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k.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3012208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l.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0003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2">
                <a:extLst>
                  <a:ext uri="{FF2B5EF4-FFF2-40B4-BE49-F238E27FC236}">
                    <a16:creationId xmlns:a16="http://schemas.microsoft.com/office/drawing/2014/main" id="{1148E7AA-0CD6-EB31-0879-B7A30ED032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8298892"/>
                  </p:ext>
                </p:extLst>
              </p:nvPr>
            </p:nvGraphicFramePr>
            <p:xfrm>
              <a:off x="0" y="5675570"/>
              <a:ext cx="6858000" cy="42304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910">
                      <a:extLst>
                        <a:ext uri="{9D8B030D-6E8A-4147-A177-3AD203B41FA5}">
                          <a16:colId xmlns:a16="http://schemas.microsoft.com/office/drawing/2014/main" val="4162288143"/>
                        </a:ext>
                      </a:extLst>
                    </a:gridCol>
                    <a:gridCol w="4456090">
                      <a:extLst>
                        <a:ext uri="{9D8B030D-6E8A-4147-A177-3AD203B41FA5}">
                          <a16:colId xmlns:a16="http://schemas.microsoft.com/office/drawing/2014/main" val="2017702179"/>
                        </a:ext>
                      </a:extLst>
                    </a:gridCol>
                  </a:tblGrid>
                  <a:tr h="264287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85" t="-4762" r="-370" b="-15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6130896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84615" r="-186772" b="-11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0409507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184615" r="-186772" b="-10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0121389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284615" r="-186772" b="-9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3912490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370370" r="-186772" b="-7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0966077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488462" r="-186772" b="-7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561768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588462" r="-186772" b="-6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420283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688462" r="-186772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5203935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788462" r="-186772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8719722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888462" r="-186772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3051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951852" r="-186772" b="-1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5068419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1092308" r="-186772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3012208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29" t="-1192308" r="-18677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00030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6B91F0FE-60E3-B248-67B7-EE7D64554F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4600183"/>
                  </p:ext>
                </p:extLst>
              </p:nvPr>
            </p:nvGraphicFramePr>
            <p:xfrm>
              <a:off x="7249011" y="5675569"/>
              <a:ext cx="6858000" cy="42304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910">
                      <a:extLst>
                        <a:ext uri="{9D8B030D-6E8A-4147-A177-3AD203B41FA5}">
                          <a16:colId xmlns:a16="http://schemas.microsoft.com/office/drawing/2014/main" val="4162288143"/>
                        </a:ext>
                      </a:extLst>
                    </a:gridCol>
                    <a:gridCol w="4456090">
                      <a:extLst>
                        <a:ext uri="{9D8B030D-6E8A-4147-A177-3AD203B41FA5}">
                          <a16:colId xmlns:a16="http://schemas.microsoft.com/office/drawing/2014/main" val="2017702179"/>
                        </a:ext>
                      </a:extLst>
                    </a:gridCol>
                  </a:tblGrid>
                  <a:tr h="264287">
                    <a:tc gridSpan="2">
                      <a:txBody>
                        <a:bodyPr/>
                        <a:lstStyle/>
                        <a:p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</a:rPr>
                            <a:t>Task 2	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Either find the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, or explain</a:t>
                          </a:r>
                          <a:r>
                            <a:rPr lang="en-GB" sz="1100" b="0" baseline="0" dirty="0">
                              <a:solidFill>
                                <a:schemeClr val="tx1"/>
                              </a:solidFill>
                            </a:rPr>
                            <a:t> why it is impossible to do so.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6130896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−14=7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0409507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Impossible – two variables, one equation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0121389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Impossible. False for all </a:t>
                          </a:r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9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3912490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d.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−14=−7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0966077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e.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−14=7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Impossible. True for all </a:t>
                          </a:r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(an identity)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561768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f.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−14=2(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−7)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420283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g.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−14=2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d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Impossible – two variables, one equation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5203935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h.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=2(21−7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can</a:t>
                          </a:r>
                          <a:r>
                            <a:rPr lang="en-GB" sz="900" b="0" baseline="0" dirty="0">
                              <a:solidFill>
                                <a:srgbClr val="C00000"/>
                              </a:solidFill>
                            </a:rPr>
                            <a:t> be any value.</a:t>
                          </a:r>
                          <a:endParaRPr lang="en-GB" sz="9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8719722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i.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+14=7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endParaRPr lang="en-GB" sz="9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3051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j.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Either </a:t>
                          </a:r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(and </a:t>
                          </a:r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can be any value)</a:t>
                          </a:r>
                          <a:r>
                            <a:rPr lang="en-GB" sz="900" b="0" baseline="0" dirty="0">
                              <a:solidFill>
                                <a:srgbClr val="C00000"/>
                              </a:solidFill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(and</a:t>
                          </a:r>
                          <a:r>
                            <a:rPr lang="en-GB" sz="900" b="0" baseline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can be any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5068419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k.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oMath>
                          </a14:m>
                          <a:endParaRPr lang="en-GB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Impossible – two variables, one equation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3012208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l.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GB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0003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6B91F0FE-60E3-B248-67B7-EE7D64554F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4600183"/>
                  </p:ext>
                </p:extLst>
              </p:nvPr>
            </p:nvGraphicFramePr>
            <p:xfrm>
              <a:off x="7249011" y="5675569"/>
              <a:ext cx="6858000" cy="42304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910">
                      <a:extLst>
                        <a:ext uri="{9D8B030D-6E8A-4147-A177-3AD203B41FA5}">
                          <a16:colId xmlns:a16="http://schemas.microsoft.com/office/drawing/2014/main" val="4162288143"/>
                        </a:ext>
                      </a:extLst>
                    </a:gridCol>
                    <a:gridCol w="4456090">
                      <a:extLst>
                        <a:ext uri="{9D8B030D-6E8A-4147-A177-3AD203B41FA5}">
                          <a16:colId xmlns:a16="http://schemas.microsoft.com/office/drawing/2014/main" val="2017702179"/>
                        </a:ext>
                      </a:extLst>
                    </a:gridCol>
                  </a:tblGrid>
                  <a:tr h="264287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4762" r="-370" b="-15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6130896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84615" r="-187302" b="-11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53693" t="-84615" r="-568" b="-11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0409507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184615" r="-187302" b="-10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Impossible – two variables, one equation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0121389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284615" r="-187302" b="-9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53693" t="-284615" r="-568" b="-9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912490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384615" r="-187302" b="-8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53693" t="-384615" r="-568" b="-8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0966077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484615" r="-187302" b="-7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53693" t="-484615" r="-568" b="-7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4561768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584615" r="-187302" b="-6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53693" t="-584615" r="-568" b="-6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420283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659259" r="-187302" b="-4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Impossible – two variables, one equation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5203935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788462" r="-187302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53693" t="-788462" r="-568" b="-4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719722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888462" r="-187302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53693" t="-888462" r="-568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3051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988462" r="-18730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53693" t="-988462" r="-568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5068419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1088462" r="-187302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b="0" dirty="0">
                              <a:solidFill>
                                <a:srgbClr val="C00000"/>
                              </a:solidFill>
                            </a:rPr>
                            <a:t>Impossible – two variables, one equation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3012208"/>
                      </a:ext>
                    </a:extLst>
                  </a:tr>
                  <a:tr h="330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1188462" r="-187302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53693" t="-1188462" r="-568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00030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368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1">
                <a:extLst>
                  <a:ext uri="{FF2B5EF4-FFF2-40B4-BE49-F238E27FC236}">
                    <a16:creationId xmlns:a16="http://schemas.microsoft.com/office/drawing/2014/main" id="{7DEBED2C-F120-E65C-3CDF-B0080E784E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278888"/>
                  </p:ext>
                </p:extLst>
              </p:nvPr>
            </p:nvGraphicFramePr>
            <p:xfrm>
              <a:off x="-1" y="259079"/>
              <a:ext cx="6858000" cy="50024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1000494">
                    <a:tc>
                      <a:txBody>
                        <a:bodyPr/>
                        <a:lstStyle/>
                        <a:p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</m:t>
                              </m:r>
                            </m:oMath>
                          </a14:m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when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=10</m:t>
                              </m:r>
                            </m:oMath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𝟒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×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𝟏𝟎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𝟐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𝒚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𝟑𝟔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b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𝟒𝟎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𝟐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𝒚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𝟑𝟔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b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𝟐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𝒚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b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𝒚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=−10</m:t>
                              </m:r>
                            </m:oMath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=−10</m:t>
                              </m:r>
                            </m:oMath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=10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=10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=−10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1">
                <a:extLst>
                  <a:ext uri="{FF2B5EF4-FFF2-40B4-BE49-F238E27FC236}">
                    <a16:creationId xmlns:a16="http://schemas.microsoft.com/office/drawing/2014/main" id="{7DEBED2C-F120-E65C-3CDF-B0080E784E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278888"/>
                  </p:ext>
                </p:extLst>
              </p:nvPr>
            </p:nvGraphicFramePr>
            <p:xfrm>
              <a:off x="-1" y="259079"/>
              <a:ext cx="6858000" cy="50024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100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266" r="-201667" b="-4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448" t="-1266" r="-100552" b="-4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56" t="-1266" r="-1111" b="-4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1266" r="-201667" b="-3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448" t="-101266" r="-100552" b="-3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56" t="-101266" r="-1111" b="-3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1266" r="-201667" b="-2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448" t="-201266" r="-100552" b="-2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56" t="-201266" r="-1111" b="-2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01266" r="-201667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448" t="-301266" r="-100552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56" t="-301266" r="-1111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01266" r="-201667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448" t="-401266" r="-100552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56" t="-401266" r="-1111" b="-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0165159-68EF-AC54-64E0-0C9A8F4A3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393806"/>
              </p:ext>
            </p:extLst>
          </p:nvPr>
        </p:nvGraphicFramePr>
        <p:xfrm>
          <a:off x="0" y="0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3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Solving with substitution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1">
                <a:extLst>
                  <a:ext uri="{FF2B5EF4-FFF2-40B4-BE49-F238E27FC236}">
                    <a16:creationId xmlns:a16="http://schemas.microsoft.com/office/drawing/2014/main" id="{2D14FA4C-F53B-AA95-FD73-96BEC11A77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9168297"/>
                  </p:ext>
                </p:extLst>
              </p:nvPr>
            </p:nvGraphicFramePr>
            <p:xfrm>
              <a:off x="6967842" y="259079"/>
              <a:ext cx="6858000" cy="50024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1000494">
                    <a:tc>
                      <a:txBody>
                        <a:bodyPr/>
                        <a:lstStyle/>
                        <a:p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</m:t>
                              </m:r>
                            </m:oMath>
                          </a14:m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when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=10</m:t>
                              </m:r>
                            </m:oMath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𝟒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×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𝟏𝟎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𝟐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𝒚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𝟑𝟔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b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𝟒𝟎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𝟐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𝒚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𝟑𝟔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b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𝟐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𝒚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b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</a:br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𝒚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=−10</m:t>
                              </m:r>
                            </m:oMath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=38</m:t>
                              </m:r>
                            </m:oMath>
                          </a14:m>
                          <a:r>
                            <a:rPr lang="en-GB" sz="1050" b="1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=−10</m:t>
                              </m:r>
                            </m:oMath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=14</m:t>
                              </m:r>
                            </m:oMath>
                          </a14:m>
                          <a:r>
                            <a:rPr lang="en-GB" sz="105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endParaRPr lang="en-GB" sz="105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=10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1050" b="1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=10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=14</m:t>
                              </m:r>
                            </m:oMath>
                          </a14:m>
                          <a:r>
                            <a:rPr lang="en-GB" sz="1050" b="1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=−10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1050" b="1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=9.5</m:t>
                              </m:r>
                            </m:oMath>
                          </a14:m>
                          <a:r>
                            <a:rPr lang="en-GB" sz="1050" b="1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=−20</m:t>
                              </m:r>
                            </m:oMath>
                          </a14:m>
                          <a:r>
                            <a:rPr lang="en-GB" sz="1050" b="1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=−16</m:t>
                              </m:r>
                            </m:oMath>
                          </a14:m>
                          <a:r>
                            <a:rPr lang="en-GB" sz="1050" b="1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=20</m:t>
                              </m:r>
                            </m:oMath>
                          </a14:m>
                          <a:r>
                            <a:rPr lang="en-GB" sz="1050" b="1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=−8.5</m:t>
                              </m:r>
                            </m:oMath>
                          </a14:m>
                          <a:r>
                            <a:rPr lang="en-GB" sz="1050" b="1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=16</m:t>
                              </m:r>
                            </m:oMath>
                          </a14:m>
                          <a:r>
                            <a:rPr lang="en-GB" sz="1050" b="1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0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=−9.5</m:t>
                              </m:r>
                            </m:oMath>
                          </a14:m>
                          <a:r>
                            <a:rPr lang="en-GB" sz="1050" b="0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0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=−8.5</m:t>
                              </m:r>
                            </m:oMath>
                          </a14:m>
                          <a:r>
                            <a:rPr lang="en-GB" sz="1050" b="0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+2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=−36 </m:t>
                              </m:r>
                              <m:r>
                                <m:rPr>
                                  <m:sty m:val="p"/>
                                </m:rP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when</m:t>
                              </m:r>
                              <m:r>
                                <a:rPr lang="en-GB" sz="105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𝑦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=−1</m:t>
                              </m:r>
                            </m:oMath>
                          </a14:m>
                          <a:endParaRPr lang="en-GB" sz="10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marL="0" algn="l" defTabSz="6858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GB" sz="1050" b="0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𝑥</m:t>
                              </m:r>
                              <m:r>
                                <a:rPr lang="en-GB" sz="1050" b="1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=−8.5</m:t>
                              </m:r>
                            </m:oMath>
                          </a14:m>
                          <a:r>
                            <a:rPr lang="en-GB" sz="1050" b="1" i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1">
                <a:extLst>
                  <a:ext uri="{FF2B5EF4-FFF2-40B4-BE49-F238E27FC236}">
                    <a16:creationId xmlns:a16="http://schemas.microsoft.com/office/drawing/2014/main" id="{2D14FA4C-F53B-AA95-FD73-96BEC11A77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9168297"/>
                  </p:ext>
                </p:extLst>
              </p:nvPr>
            </p:nvGraphicFramePr>
            <p:xfrm>
              <a:off x="6967842" y="259079"/>
              <a:ext cx="6858000" cy="50024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100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56" t="-1266" r="-201667" b="-4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1266" r="-100552" b="-4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111" t="-1266" r="-1111" b="-4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56" t="-101266" r="-201667" b="-3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101266" r="-100552" b="-3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111" t="-101266" r="-1111" b="-3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56" t="-201266" r="-201667" b="-2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201266" r="-100552" b="-2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111" t="-201266" r="-1111" b="-2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56" t="-301266" r="-201667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301266" r="-100552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111" t="-301266" r="-1111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100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56" t="-401266" r="-201667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401266" r="-100552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111" t="-401266" r="-1111" b="-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3700346-0702-E1ED-37F0-21C588E3577A}"/>
              </a:ext>
            </a:extLst>
          </p:cNvPr>
          <p:cNvSpPr txBox="1"/>
          <p:nvPr/>
        </p:nvSpPr>
        <p:spPr>
          <a:xfrm>
            <a:off x="938477" y="7173532"/>
            <a:ext cx="4981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Omitted </a:t>
            </a:r>
            <a:r>
              <a:rPr lang="en-GB" sz="3200" dirty="0" err="1"/>
              <a:t>MathsPad</a:t>
            </a:r>
            <a:r>
              <a:rPr lang="en-GB" sz="3200" dirty="0"/>
              <a:t> Task</a:t>
            </a:r>
          </a:p>
        </p:txBody>
      </p:sp>
    </p:spTree>
    <p:extLst>
      <p:ext uri="{BB962C8B-B14F-4D97-AF65-F5344CB8AC3E}">
        <p14:creationId xmlns:p14="http://schemas.microsoft.com/office/powerpoint/2010/main" val="148586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887FD3E-CFB9-C464-B6B4-85D07E352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913055"/>
              </p:ext>
            </p:extLst>
          </p:nvPr>
        </p:nvGraphicFramePr>
        <p:xfrm>
          <a:off x="0" y="0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5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Checking Solutions – Match each pair of equations with their solutions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3E08667-E83F-0C7F-0AB5-35F97BDAD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06860"/>
              </p:ext>
            </p:extLst>
          </p:nvPr>
        </p:nvGraphicFramePr>
        <p:xfrm>
          <a:off x="0" y="3609768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6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Solving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Simultaneous Equations - 1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21">
                <a:extLst>
                  <a:ext uri="{FF2B5EF4-FFF2-40B4-BE49-F238E27FC236}">
                    <a16:creationId xmlns:a16="http://schemas.microsoft.com/office/drawing/2014/main" id="{E71F2C74-5D2D-158F-0A09-5EC846FC5F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6778930"/>
                  </p:ext>
                </p:extLst>
              </p:nvPr>
            </p:nvGraphicFramePr>
            <p:xfrm>
              <a:off x="0" y="3868849"/>
              <a:ext cx="6858000" cy="5058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10116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altLang="en-US" sz="105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kumimoji="0" lang="en-GB" altLang="en-US" sz="105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kumimoji="0" lang="en-GB" altLang="en-US" sz="105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r>
                                  <a:rPr kumimoji="0" lang="en-GB" altLang="en-US" sz="105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=13</m:t>
                                </m:r>
                              </m:oMath>
                            </m:oMathPara>
                          </a14:m>
                          <a:endParaRPr kumimoji="0" lang="en-GB" altLang="en-US" sz="10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altLang="en-US" sz="105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kumimoji="0" lang="en-GB" altLang="en-US" sz="105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  – </m:t>
                                </m:r>
                                <m:r>
                                  <a:rPr kumimoji="0" lang="en-GB" altLang="en-US" sz="105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r>
                                  <a:rPr kumimoji="0" lang="en-GB" altLang="en-US" sz="105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=  5</m:t>
                                </m:r>
                                <m:r>
                                  <a:rPr lang="en-GB" sz="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05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algn="ctr"/>
                          <a:r>
                            <a:rPr lang="en-GB" sz="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endParaRPr lang="en-GB" sz="105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𝟐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𝒂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      =</m:t>
                              </m:r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𝟏𝟖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br>
                            <a:rPr lang="en-GB" sz="105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𝒂</m:t>
                                </m:r>
                                <m:r>
                                  <a:rPr lang="en-GB" sz="105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      = </m:t>
                                </m:r>
                                <m:r>
                                  <a:rPr lang="en-GB" sz="105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GB" sz="105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𝒃</m:t>
                                </m:r>
                                <m:r>
                                  <a:rPr lang="en-GB" sz="105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</m:t>
                                </m:r>
                                <m:r>
                                  <a:rPr lang="en-GB" sz="105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𝟏𝟑</m:t>
                                </m:r>
                                <m:r>
                                  <a:rPr lang="en-GB" sz="105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𝟗</m:t>
                                </m:r>
                                <m:r>
                                  <a:rPr lang="en-GB" sz="105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</m:t>
                                </m:r>
                                <m:r>
                                  <a:rPr lang="en-GB" sz="105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05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𝑐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𝑑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=26</m:t>
                                </m:r>
                              </m:oMath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c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𝑑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=14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𝑓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=27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𝑓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=13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10116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𝑔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h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=53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𝑔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h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𝑖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𝑗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𝑖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𝑗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𝑘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𝑙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=40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𝑘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𝑙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10116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𝑚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𝑛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=7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𝑚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𝑛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𝑝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𝑞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=10½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𝑝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𝑞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=3½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2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𝑟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𝑠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=5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 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𝑟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𝑠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10116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4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𝑡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𝑢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=22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 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𝑡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𝑢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5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𝑣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𝑤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=36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 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𝑣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𝑤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8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𝑥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𝑦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=66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 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𝑥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𝑦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10116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4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𝑧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𝐴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=18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 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𝑧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𝐴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 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𝐵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+2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𝐶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3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𝐵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−2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𝐶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5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𝐷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+3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𝐸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=51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2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𝐷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−3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𝐸</m:t>
                                </m:r>
                                <m:r>
                                  <a:rPr lang="en-GB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GB" sz="105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21">
                <a:extLst>
                  <a:ext uri="{FF2B5EF4-FFF2-40B4-BE49-F238E27FC236}">
                    <a16:creationId xmlns:a16="http://schemas.microsoft.com/office/drawing/2014/main" id="{E71F2C74-5D2D-158F-0A09-5EC846FC5F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6778930"/>
                  </p:ext>
                </p:extLst>
              </p:nvPr>
            </p:nvGraphicFramePr>
            <p:xfrm>
              <a:off x="0" y="3868849"/>
              <a:ext cx="6858000" cy="5058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10116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6" t="-1250" r="-201111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56" t="-1250" r="-101111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56" t="-1250" r="-1111" b="-4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10116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6" t="-101250" r="-201111" b="-3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56" t="-101250" r="-101111" b="-3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56" t="-101250" r="-1111" b="-3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10116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6" t="-203797" r="-201111" b="-2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56" t="-203797" r="-101111" b="-2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56" t="-203797" r="-1111" b="-205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10116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6" t="-300000" r="-201111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56" t="-300000" r="-101111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56" t="-300000" r="-1111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10116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6" t="-400000" r="-201111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56" t="-400000" r="-101111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56" t="-400000" r="-1111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1261F05-FAEC-AEEA-108D-85563EB70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3152549"/>
                  </p:ext>
                </p:extLst>
              </p:nvPr>
            </p:nvGraphicFramePr>
            <p:xfrm>
              <a:off x="221047" y="9028963"/>
              <a:ext cx="641590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727">
                      <a:extLst>
                        <a:ext uri="{9D8B030D-6E8A-4147-A177-3AD203B41FA5}">
                          <a16:colId xmlns:a16="http://schemas.microsoft.com/office/drawing/2014/main" val="351511899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8674329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7677938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1416870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32842062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95921063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47372557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81309366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3954850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0783754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859555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36859152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103288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41616667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14365518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2342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41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4491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10982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1261F05-FAEC-AEEA-108D-85563EB70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3152549"/>
                  </p:ext>
                </p:extLst>
              </p:nvPr>
            </p:nvGraphicFramePr>
            <p:xfrm>
              <a:off x="221047" y="9028963"/>
              <a:ext cx="641590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727">
                      <a:extLst>
                        <a:ext uri="{9D8B030D-6E8A-4147-A177-3AD203B41FA5}">
                          <a16:colId xmlns:a16="http://schemas.microsoft.com/office/drawing/2014/main" val="351511899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8674329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7677938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1416870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32842062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95921063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47372557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81309366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3954850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0783754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859555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36859152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103288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41616667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143655189"/>
                        </a:ext>
                      </a:extLst>
                    </a:gridCol>
                  </a:tblGrid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23428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94118" t="-75000" r="-20000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4118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44915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7059" t="-235000" r="-797059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10982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3EA0506E-6F32-B220-AD8E-452B288BB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299846"/>
                  </p:ext>
                </p:extLst>
              </p:nvPr>
            </p:nvGraphicFramePr>
            <p:xfrm>
              <a:off x="7202382" y="9028963"/>
              <a:ext cx="641590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727">
                      <a:extLst>
                        <a:ext uri="{9D8B030D-6E8A-4147-A177-3AD203B41FA5}">
                          <a16:colId xmlns:a16="http://schemas.microsoft.com/office/drawing/2014/main" val="351511899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8674329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7677938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1416870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32842062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95921063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47372557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81309366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3954850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0783754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859555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36859152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103288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41616667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14365518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2342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41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4491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10982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3EA0506E-6F32-B220-AD8E-452B288BB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299846"/>
                  </p:ext>
                </p:extLst>
              </p:nvPr>
            </p:nvGraphicFramePr>
            <p:xfrm>
              <a:off x="7202382" y="9028963"/>
              <a:ext cx="641590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727">
                      <a:extLst>
                        <a:ext uri="{9D8B030D-6E8A-4147-A177-3AD203B41FA5}">
                          <a16:colId xmlns:a16="http://schemas.microsoft.com/office/drawing/2014/main" val="351511899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8674329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7677938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1416870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32842062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95921063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47372557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81309366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3954850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0783754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859555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36859152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103288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41616667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143655189"/>
                        </a:ext>
                      </a:extLst>
                    </a:gridCol>
                  </a:tblGrid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23428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941" t="-75000" r="-1391176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6061" t="-75000" r="-1333333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75000" r="-1194118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75000" r="-1094118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75000" r="-994118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15152" t="-75000" r="-924242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7059" t="-75000" r="-797059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7059" t="-75000" r="-697059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97059" t="-75000" r="-597059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24242" t="-75000" r="-515152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94118" t="-75000" r="-40000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94118" t="-75000" r="-30000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94118" t="-75000" r="-20000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33333" t="-75000" r="-106061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91176" t="-75000" r="-2941" b="-16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4118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44915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941" t="-235000" r="-1391176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6061" t="-235000" r="-133333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235000" r="-119411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235000" r="-109411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235000" r="-99411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15152" t="-235000" r="-92424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7059" t="-235000" r="-797059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7059" t="-235000" r="-697059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97059" t="-235000" r="-597059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24242" t="-235000" r="-51515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94118" t="-235000" r="-4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94118" t="-235000" r="-3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94118" t="-235000" r="-2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33333" t="-235000" r="-10606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91176" t="-235000" r="-2941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0982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F1E2FD8-F002-BBA9-A72C-A2D3D89559C9}"/>
              </a:ext>
            </a:extLst>
          </p:cNvPr>
          <p:cNvSpPr txBox="1"/>
          <p:nvPr/>
        </p:nvSpPr>
        <p:spPr>
          <a:xfrm>
            <a:off x="938477" y="1468192"/>
            <a:ext cx="4981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Omitted </a:t>
            </a:r>
            <a:r>
              <a:rPr lang="en-GB" sz="3200" dirty="0" err="1"/>
              <a:t>MathsPad</a:t>
            </a:r>
            <a:r>
              <a:rPr lang="en-GB" sz="3200" dirty="0"/>
              <a:t> Task</a:t>
            </a:r>
          </a:p>
        </p:txBody>
      </p:sp>
    </p:spTree>
    <p:extLst>
      <p:ext uri="{BB962C8B-B14F-4D97-AF65-F5344CB8AC3E}">
        <p14:creationId xmlns:p14="http://schemas.microsoft.com/office/powerpoint/2010/main" val="10754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C37B110-6C2A-EE55-ECB1-2DF9163BC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" t="979" r="522"/>
          <a:stretch/>
        </p:blipFill>
        <p:spPr>
          <a:xfrm>
            <a:off x="-7533" y="250114"/>
            <a:ext cx="6865533" cy="3846755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0665ED-B0FE-563C-7661-C0C4D2719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73504"/>
              </p:ext>
            </p:extLst>
          </p:nvPr>
        </p:nvGraphicFramePr>
        <p:xfrm>
          <a:off x="0" y="4252787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8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Solving Simultaneous Equations - 2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1">
                <a:extLst>
                  <a:ext uri="{FF2B5EF4-FFF2-40B4-BE49-F238E27FC236}">
                    <a16:creationId xmlns:a16="http://schemas.microsoft.com/office/drawing/2014/main" id="{B9976417-7AC1-A582-D31A-1183FF9890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8493486"/>
                  </p:ext>
                </p:extLst>
              </p:nvPr>
            </p:nvGraphicFramePr>
            <p:xfrm>
              <a:off x="0" y="4511867"/>
              <a:ext cx="6856908" cy="44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5636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892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altLang="en-US" sz="1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kumimoji="0" lang="en-GB" altLang="en-US" sz="1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kumimoji="0" lang="en-GB" altLang="en-US" sz="1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kumimoji="0" lang="en-GB" altLang="en-US" sz="1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r>
                                  <a:rPr kumimoji="0" lang="en-GB" altLang="en-US" sz="1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kumimoji="0" lang="en-GB" alt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altLang="en-US" sz="1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kumimoji="0" lang="en-GB" altLang="en-US" sz="1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kumimoji="0" lang="en-GB" altLang="en-US" sz="1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kumimoji="0" lang="en-GB" altLang="en-US" sz="1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r>
                                  <a:rPr kumimoji="0" lang="en-GB" altLang="en-US" sz="1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=39</m:t>
                                </m:r>
                              </m:oMath>
                            </m:oMathPara>
                          </a14:m>
                          <a:endParaRPr lang="en-GB" sz="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algn="ctr"/>
                          <a:endParaRPr lang="en-GB" sz="1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𝒂</m:t>
                              </m:r>
                              <m:r>
                                <a:rPr lang="en-GB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</m:t>
                              </m:r>
                              <m:r>
                                <a:rPr lang="en-GB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𝟑𝟗</m:t>
                              </m:r>
                              <m:r>
                                <a:rPr lang="en-GB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−</m:t>
                              </m:r>
                              <m:r>
                                <a:rPr lang="en-GB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𝟑𝟎</m:t>
                              </m:r>
                              <m:r>
                                <a:rPr lang="en-GB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=</m:t>
                              </m:r>
                              <m:r>
                                <a:rPr lang="en-GB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jaVu Sans" panose="020B0603030804020204" pitchFamily="34" charset="0"/>
                                </a:rPr>
                                <m:t>𝟗</m:t>
                              </m:r>
                            </m:oMath>
                          </a14:m>
                          <a:r>
                            <a:rPr lang="en-GB" sz="1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  <a:t> </a:t>
                          </a:r>
                          <a:br>
                            <a:rPr lang="en-GB" sz="1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DejaVu Sans" panose="020B060303080402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𝒃</m:t>
                                </m:r>
                                <m:r>
                                  <a:rPr lang="en-GB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</m:t>
                                </m:r>
                                <m:r>
                                  <a:rPr lang="en-GB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𝟑𝟎</m:t>
                                </m:r>
                                <m:r>
                                  <a:rPr lang="en-GB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𝟐</m:t>
                                </m:r>
                                <m:r>
                                  <a:rPr lang="en-GB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×</m:t>
                                </m:r>
                                <m:r>
                                  <a:rPr lang="en-GB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𝟗</m:t>
                                </m:r>
                                <m:r>
                                  <a:rPr lang="en-GB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</m:t>
                                </m:r>
                                <m:r>
                                  <a:rPr lang="en-GB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GB" sz="1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5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𝑐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𝑑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=38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2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𝑐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𝑑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=23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4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𝑒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𝑓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=39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𝑒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𝑓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=32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5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𝑔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h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=38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2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𝑔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h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=26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𝑖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+4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𝑗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=8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5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𝑖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−4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𝑗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𝑘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+4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𝑙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=26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𝑘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+2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𝑙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5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𝑚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+4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𝑛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=32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 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𝑚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+4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𝑛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 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𝑝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+2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𝑞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=23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21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𝑝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−2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𝑞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2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𝑟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+9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𝑠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2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𝑟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𝑠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=39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𝑡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+2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𝑢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=49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𝑡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  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𝑢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6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𝑣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+7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𝑤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=−3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8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𝑣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−7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𝑤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=−4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7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𝑦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=19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𝑦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+5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=29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𝐴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+3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𝑧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=7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𝑧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𝐴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7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𝐵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𝐶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=5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            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𝐶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=4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   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𝐷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−3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𝐸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=40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2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𝐷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−7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𝐸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DEJAVU SANS" panose="020B0603030804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  <a:p>
                          <a:endParaRPr lang="en-GB" sz="1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EJAVU SANS" panose="020B0603030804020204" pitchFamily="34" charset="0"/>
                          </a:endParaRPr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1">
                <a:extLst>
                  <a:ext uri="{FF2B5EF4-FFF2-40B4-BE49-F238E27FC236}">
                    <a16:creationId xmlns:a16="http://schemas.microsoft.com/office/drawing/2014/main" id="{B9976417-7AC1-A582-D31A-1183FF9890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8493486"/>
                  </p:ext>
                </p:extLst>
              </p:nvPr>
            </p:nvGraphicFramePr>
            <p:xfrm>
              <a:off x="0" y="4511867"/>
              <a:ext cx="6856908" cy="44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5636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892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56" t="-1429" r="-200556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1429" r="-100556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56" t="-1429" r="-556" b="-40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56" t="-100000" r="-200556" b="-2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100000" r="-100556" b="-2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56" t="-100000" r="-556" b="-2985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56" t="-202857" r="-200556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202857" r="-100556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56" t="-202857" r="-556" b="-2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56" t="-298592" r="-200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298592" r="-100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56" t="-298592" r="-55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56" t="-404286" r="-200556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404286" r="-100556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45713" marB="4571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56" t="-404286" r="-556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B384E9-EA4A-1913-D2B0-1B0565080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03901"/>
              </p:ext>
            </p:extLst>
          </p:nvPr>
        </p:nvGraphicFramePr>
        <p:xfrm>
          <a:off x="221047" y="9040087"/>
          <a:ext cx="641590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27">
                  <a:extLst>
                    <a:ext uri="{9D8B030D-6E8A-4147-A177-3AD203B41FA5}">
                      <a16:colId xmlns:a16="http://schemas.microsoft.com/office/drawing/2014/main" val="3515118995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86743296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76779386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11416870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328420624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95921063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473725575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813093665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39548504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10783754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52859555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36859152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52103288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416166676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1436551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34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4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98279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B8A540F1-7E05-AD79-68F1-8A4E211E0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72705"/>
              </p:ext>
            </p:extLst>
          </p:nvPr>
        </p:nvGraphicFramePr>
        <p:xfrm>
          <a:off x="0" y="0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7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Find the lengths of the planks, and the heights of the children and giraffes: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956E8BC-CF7F-571F-D3B4-B52F0AD3B0AE}"/>
              </a:ext>
            </a:extLst>
          </p:cNvPr>
          <p:cNvSpPr/>
          <p:nvPr/>
        </p:nvSpPr>
        <p:spPr>
          <a:xfrm>
            <a:off x="39542" y="2846997"/>
            <a:ext cx="181505" cy="12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1F34F38-9C1E-077F-4DC0-D5D34D95AC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947875"/>
                  </p:ext>
                </p:extLst>
              </p:nvPr>
            </p:nvGraphicFramePr>
            <p:xfrm>
              <a:off x="7249016" y="9040087"/>
              <a:ext cx="641590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727">
                      <a:extLst>
                        <a:ext uri="{9D8B030D-6E8A-4147-A177-3AD203B41FA5}">
                          <a16:colId xmlns:a16="http://schemas.microsoft.com/office/drawing/2014/main" val="351511899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8674329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7677938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1416870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32842062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95921063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47372557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81309366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3954850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0783754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859555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36859152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103288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41616667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14365518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2342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41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4491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10982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1F34F38-9C1E-077F-4DC0-D5D34D95AC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947875"/>
                  </p:ext>
                </p:extLst>
              </p:nvPr>
            </p:nvGraphicFramePr>
            <p:xfrm>
              <a:off x="7249016" y="9040087"/>
              <a:ext cx="641590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727">
                      <a:extLst>
                        <a:ext uri="{9D8B030D-6E8A-4147-A177-3AD203B41FA5}">
                          <a16:colId xmlns:a16="http://schemas.microsoft.com/office/drawing/2014/main" val="351511899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8674329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7677938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1416870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32842062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95921063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47372557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81309366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3954850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0783754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859555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36859152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103288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41616667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143655189"/>
                        </a:ext>
                      </a:extLst>
                    </a:gridCol>
                  </a:tblGrid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23428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75000" r="-1394118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030" t="-75000" r="-1336364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7059" t="-75000" r="-1197059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7059" t="-75000" r="-1097059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059" t="-75000" r="-997059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2121" t="-75000" r="-927273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4118" t="-75000" r="-80000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4118" t="-75000" r="-70000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94118" t="-75000" r="-60000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21212" t="-75000" r="-518182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91176" t="-75000" r="-402941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91176" t="-75000" r="-302941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1176" t="-75000" r="-202941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30303" t="-75000" r="-109091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8235" t="-75000" r="-5882" b="-16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4118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44915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35000" r="-139411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030" t="-235000" r="-1336364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7059" t="-235000" r="-1197059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7059" t="-235000" r="-1097059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059" t="-235000" r="-997059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2121" t="-235000" r="-92727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4118" t="-235000" r="-8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4118" t="-235000" r="-7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94118" t="-235000" r="-6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21212" t="-235000" r="-51818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91176" t="-235000" r="-4029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91176" t="-235000" r="-3029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1176" t="-235000" r="-2029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30303" t="-235000" r="-10909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8235" t="-235000" r="-588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09827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2C891F7-0226-14BB-21EE-199772E0C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07101"/>
              </p:ext>
            </p:extLst>
          </p:nvPr>
        </p:nvGraphicFramePr>
        <p:xfrm>
          <a:off x="7406640" y="1581912"/>
          <a:ext cx="5312664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8166">
                  <a:extLst>
                    <a:ext uri="{9D8B030D-6E8A-4147-A177-3AD203B41FA5}">
                      <a16:colId xmlns:a16="http://schemas.microsoft.com/office/drawing/2014/main" val="1573726606"/>
                    </a:ext>
                  </a:extLst>
                </a:gridCol>
                <a:gridCol w="1328166">
                  <a:extLst>
                    <a:ext uri="{9D8B030D-6E8A-4147-A177-3AD203B41FA5}">
                      <a16:colId xmlns:a16="http://schemas.microsoft.com/office/drawing/2014/main" val="4227096998"/>
                    </a:ext>
                  </a:extLst>
                </a:gridCol>
                <a:gridCol w="1328166">
                  <a:extLst>
                    <a:ext uri="{9D8B030D-6E8A-4147-A177-3AD203B41FA5}">
                      <a16:colId xmlns:a16="http://schemas.microsoft.com/office/drawing/2014/main" val="2217003612"/>
                    </a:ext>
                  </a:extLst>
                </a:gridCol>
                <a:gridCol w="1328166">
                  <a:extLst>
                    <a:ext uri="{9D8B030D-6E8A-4147-A177-3AD203B41FA5}">
                      <a16:colId xmlns:a16="http://schemas.microsoft.com/office/drawing/2014/main" val="4173821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a)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3 and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b)</a:t>
                      </a:r>
                      <a:br>
                        <a:rPr lang="en-GB" dirty="0">
                          <a:solidFill>
                            <a:srgbClr val="C00000"/>
                          </a:solidFill>
                        </a:rPr>
                      </a:b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4 and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c)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3.5 and 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d)</a:t>
                      </a:r>
                      <a:br>
                        <a:rPr lang="en-GB" dirty="0">
                          <a:solidFill>
                            <a:srgbClr val="C00000"/>
                          </a:solidFill>
                        </a:rPr>
                      </a:b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-4 and 19??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0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e)</a:t>
                      </a:r>
                      <a:br>
                        <a:rPr lang="en-GB" dirty="0">
                          <a:solidFill>
                            <a:srgbClr val="C00000"/>
                          </a:solidFill>
                        </a:rPr>
                      </a:b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2 and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f)</a:t>
                      </a:r>
                      <a:br>
                        <a:rPr lang="en-GB" dirty="0">
                          <a:solidFill>
                            <a:srgbClr val="C00000"/>
                          </a:solidFill>
                        </a:rPr>
                      </a:b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3 and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g)</a:t>
                      </a:r>
                      <a:br>
                        <a:rPr lang="en-GB" dirty="0">
                          <a:solidFill>
                            <a:srgbClr val="C00000"/>
                          </a:solidFill>
                        </a:rPr>
                      </a:b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2.5 and 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h)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3.5 and 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28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5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D2F27E76-8DEB-23CD-41A8-7902D2864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5066"/>
              </p:ext>
            </p:extLst>
          </p:nvPr>
        </p:nvGraphicFramePr>
        <p:xfrm>
          <a:off x="0" y="0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9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Simultaneous Puzzles 2 – Work out the value of each 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FBB71FC-BA89-A361-C3E0-9B33952A4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1610"/>
              </p:ext>
            </p:extLst>
          </p:nvPr>
        </p:nvGraphicFramePr>
        <p:xfrm>
          <a:off x="0" y="4252787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10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Solving Simultaneous Equations - 3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1">
                <a:extLst>
                  <a:ext uri="{FF2B5EF4-FFF2-40B4-BE49-F238E27FC236}">
                    <a16:creationId xmlns:a16="http://schemas.microsoft.com/office/drawing/2014/main" id="{B5DB8266-601C-AE92-310F-9C89E8C785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666926"/>
                  </p:ext>
                </p:extLst>
              </p:nvPr>
            </p:nvGraphicFramePr>
            <p:xfrm>
              <a:off x="0" y="4511867"/>
              <a:ext cx="6856908" cy="44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5636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8928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=34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=28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11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1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=24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   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1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=47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11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sz="11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=47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sz="11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  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11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=39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11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11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 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  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+21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  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+14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=34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1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br>
                            <a:rPr lang="en-GB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=17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   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   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baseline="0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=9−5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=13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1">
                <a:extLst>
                  <a:ext uri="{FF2B5EF4-FFF2-40B4-BE49-F238E27FC236}">
                    <a16:creationId xmlns:a16="http://schemas.microsoft.com/office/drawing/2014/main" id="{B5DB8266-601C-AE92-310F-9C89E8C785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666926"/>
                  </p:ext>
                </p:extLst>
              </p:nvPr>
            </p:nvGraphicFramePr>
            <p:xfrm>
              <a:off x="0" y="4511867"/>
              <a:ext cx="6856908" cy="44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5636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892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56" t="-1429" r="-200556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56" t="-1429" r="-100556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56" t="-1429" r="-556" b="-40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56" t="-100000" r="-200556" b="-2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56" t="-100000" r="-100556" b="-2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56" t="-100000" r="-556" b="-2985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56" t="-202857" r="-200556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56" t="-202857" r="-100556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56" t="-202857" r="-556" b="-2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56" t="-298592" r="-200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56" t="-298592" r="-100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56" t="-298592" r="-55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892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56" t="-404286" r="-200556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56" t="-404286" r="-100556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56" t="-404286" r="-556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F0E36F-9D20-C55F-588B-0F12A02FB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04394"/>
              </p:ext>
            </p:extLst>
          </p:nvPr>
        </p:nvGraphicFramePr>
        <p:xfrm>
          <a:off x="221047" y="9040087"/>
          <a:ext cx="641590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27">
                  <a:extLst>
                    <a:ext uri="{9D8B030D-6E8A-4147-A177-3AD203B41FA5}">
                      <a16:colId xmlns:a16="http://schemas.microsoft.com/office/drawing/2014/main" val="3515118995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86743296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76779386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11416870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328420624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95921063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473725575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813093665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39548504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10783754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52859555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36859152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52103288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416166676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1436551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34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4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982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255FCAF-995B-D01B-3C23-1D30D2D9A3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472932"/>
                  </p:ext>
                </p:extLst>
              </p:nvPr>
            </p:nvGraphicFramePr>
            <p:xfrm>
              <a:off x="7038649" y="9040087"/>
              <a:ext cx="641590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727">
                      <a:extLst>
                        <a:ext uri="{9D8B030D-6E8A-4147-A177-3AD203B41FA5}">
                          <a16:colId xmlns:a16="http://schemas.microsoft.com/office/drawing/2014/main" val="351511899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8674329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7677938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1416870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32842062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95921063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47372557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81309366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3954850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0783754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859555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36859152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103288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41616667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14365518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2342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41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4491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10982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255FCAF-995B-D01B-3C23-1D30D2D9A3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472932"/>
                  </p:ext>
                </p:extLst>
              </p:nvPr>
            </p:nvGraphicFramePr>
            <p:xfrm>
              <a:off x="7038649" y="9040087"/>
              <a:ext cx="641590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727">
                      <a:extLst>
                        <a:ext uri="{9D8B030D-6E8A-4147-A177-3AD203B41FA5}">
                          <a16:colId xmlns:a16="http://schemas.microsoft.com/office/drawing/2014/main" val="351511899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8674329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7677938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1416870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32842062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95921063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47372557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81309366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3954850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0783754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859555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36859152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103288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41616667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143655189"/>
                        </a:ext>
                      </a:extLst>
                    </a:gridCol>
                  </a:tblGrid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23428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41" t="-75000" r="-1391176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6061" t="-75000" r="-1333333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75000" r="-1194118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75000" r="-1094118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t="-75000" r="-994118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15152" t="-75000" r="-924242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7059" t="-75000" r="-797059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7059" t="-75000" r="-697059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97059" t="-75000" r="-597059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24242" t="-75000" r="-515152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94118" t="-75000" r="-40000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94118" t="-75000" r="-30000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94118" t="-75000" r="-20000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33333" t="-75000" r="-106061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91176" t="-75000" r="-2941" b="-16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4118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44915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41" t="-235000" r="-1391176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6061" t="-235000" r="-133333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235000" r="-119411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235000" r="-109411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t="-235000" r="-99411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15152" t="-235000" r="-92424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7059" t="-235000" r="-797059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7059" t="-235000" r="-697059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97059" t="-235000" r="-597059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24242" t="-235000" r="-51515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94118" t="-235000" r="-4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94118" t="-235000" r="-3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94118" t="-235000" r="-2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33333" t="-235000" r="-10606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91176" t="-235000" r="-2941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0982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3D225B4-308B-0CEF-A733-25D02703D0B3}"/>
              </a:ext>
            </a:extLst>
          </p:cNvPr>
          <p:cNvSpPr txBox="1"/>
          <p:nvPr/>
        </p:nvSpPr>
        <p:spPr>
          <a:xfrm>
            <a:off x="937932" y="1906304"/>
            <a:ext cx="4981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Omitted </a:t>
            </a:r>
            <a:r>
              <a:rPr lang="en-GB" sz="3200" dirty="0" err="1"/>
              <a:t>MathsPad</a:t>
            </a:r>
            <a:r>
              <a:rPr lang="en-GB" sz="3200" dirty="0"/>
              <a:t> Task</a:t>
            </a:r>
          </a:p>
        </p:txBody>
      </p:sp>
    </p:spTree>
    <p:extLst>
      <p:ext uri="{BB962C8B-B14F-4D97-AF65-F5344CB8AC3E}">
        <p14:creationId xmlns:p14="http://schemas.microsoft.com/office/powerpoint/2010/main" val="169424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D7851B0-3587-812C-31E9-8E9F7C293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48018"/>
              </p:ext>
            </p:extLst>
          </p:nvPr>
        </p:nvGraphicFramePr>
        <p:xfrm>
          <a:off x="-1092" y="0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12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Solving Simultaneous Equations - 4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1">
                <a:extLst>
                  <a:ext uri="{FF2B5EF4-FFF2-40B4-BE49-F238E27FC236}">
                    <a16:creationId xmlns:a16="http://schemas.microsoft.com/office/drawing/2014/main" id="{62B7B10A-CBA4-C5FD-FABE-371CCF64D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700383"/>
                  </p:ext>
                </p:extLst>
              </p:nvPr>
            </p:nvGraphicFramePr>
            <p:xfrm>
              <a:off x="0" y="259080"/>
              <a:ext cx="6856908" cy="87167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5636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174335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=17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=11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174335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=17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174335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=17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=11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174335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=11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=19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=−7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174335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=41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  2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=−12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=13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−3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11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=13</m:t>
                                </m:r>
                              </m:oMath>
                            </m:oMathPara>
                          </a14:m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1">
                <a:extLst>
                  <a:ext uri="{FF2B5EF4-FFF2-40B4-BE49-F238E27FC236}">
                    <a16:creationId xmlns:a16="http://schemas.microsoft.com/office/drawing/2014/main" id="{62B7B10A-CBA4-C5FD-FABE-371CCF64D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700383"/>
                  </p:ext>
                </p:extLst>
              </p:nvPr>
            </p:nvGraphicFramePr>
            <p:xfrm>
              <a:off x="0" y="259080"/>
              <a:ext cx="6856908" cy="87167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5636">
                      <a:extLst>
                        <a:ext uri="{9D8B030D-6E8A-4147-A177-3AD203B41FA5}">
                          <a16:colId xmlns:a16="http://schemas.microsoft.com/office/drawing/2014/main" val="4105399500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357716602"/>
                        </a:ext>
                      </a:extLst>
                    </a:gridCol>
                    <a:gridCol w="2285636">
                      <a:extLst>
                        <a:ext uri="{9D8B030D-6E8A-4147-A177-3AD203B41FA5}">
                          <a16:colId xmlns:a16="http://schemas.microsoft.com/office/drawing/2014/main" val="2677166035"/>
                        </a:ext>
                      </a:extLst>
                    </a:gridCol>
                  </a:tblGrid>
                  <a:tr h="1743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6" t="-730" r="-200556" b="-402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730" r="-100556" b="-402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56" t="-730" r="-556" b="-402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1725119"/>
                      </a:ext>
                    </a:extLst>
                  </a:tr>
                  <a:tr h="1743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6" t="-100000" r="-200556" b="-299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100000" r="-100556" b="-299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56" t="-100000" r="-556" b="-2992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5958865"/>
                      </a:ext>
                    </a:extLst>
                  </a:tr>
                  <a:tr h="1743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6" t="-201460" r="-200556" b="-20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201460" r="-100556" b="-20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56" t="-201460" r="-556" b="-20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473194"/>
                      </a:ext>
                    </a:extLst>
                  </a:tr>
                  <a:tr h="1743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6" t="-299275" r="-200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299275" r="-100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56" t="-299275" r="-55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677771"/>
                      </a:ext>
                    </a:extLst>
                  </a:tr>
                  <a:tr h="1743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6" t="-402190" r="-200556" b="-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402190" r="-100556" b="-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56" t="-402190" r="-556" b="-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552373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58961F-E2AB-46FA-622B-9546898D5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87312"/>
              </p:ext>
            </p:extLst>
          </p:nvPr>
        </p:nvGraphicFramePr>
        <p:xfrm>
          <a:off x="221047" y="9040087"/>
          <a:ext cx="641590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27">
                  <a:extLst>
                    <a:ext uri="{9D8B030D-6E8A-4147-A177-3AD203B41FA5}">
                      <a16:colId xmlns:a16="http://schemas.microsoft.com/office/drawing/2014/main" val="3515118995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86743296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76779386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11416870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328420624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95921063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473725575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813093665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239548504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110783754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52859555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368591523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52103288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4161666760"/>
                    </a:ext>
                  </a:extLst>
                </a:gridCol>
                <a:gridCol w="427727">
                  <a:extLst>
                    <a:ext uri="{9D8B030D-6E8A-4147-A177-3AD203B41FA5}">
                      <a16:colId xmlns:a16="http://schemas.microsoft.com/office/drawing/2014/main" val="3143655189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34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4118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982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8751DA8-C524-7C85-1C91-5CDF488BE3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046455"/>
                  </p:ext>
                </p:extLst>
              </p:nvPr>
            </p:nvGraphicFramePr>
            <p:xfrm>
              <a:off x="6996751" y="9040087"/>
              <a:ext cx="641590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727">
                      <a:extLst>
                        <a:ext uri="{9D8B030D-6E8A-4147-A177-3AD203B41FA5}">
                          <a16:colId xmlns:a16="http://schemas.microsoft.com/office/drawing/2014/main" val="351511899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8674329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7677938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1416870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32842062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95921063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47372557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81309366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3954850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0783754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859555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36859152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103288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41616667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143655189"/>
                        </a:ext>
                      </a:extLst>
                    </a:gridCol>
                  </a:tblGrid>
                  <a:tr h="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2342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4118"/>
                      </a:ext>
                    </a:extLst>
                  </a:tr>
                  <a:tr h="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4491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000" b="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10982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8751DA8-C524-7C85-1C91-5CDF488BE3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046455"/>
                  </p:ext>
                </p:extLst>
              </p:nvPr>
            </p:nvGraphicFramePr>
            <p:xfrm>
              <a:off x="6996751" y="9040087"/>
              <a:ext cx="641590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727">
                      <a:extLst>
                        <a:ext uri="{9D8B030D-6E8A-4147-A177-3AD203B41FA5}">
                          <a16:colId xmlns:a16="http://schemas.microsoft.com/office/drawing/2014/main" val="351511899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8674329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7677938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1416870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32842062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95921063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47372557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813093665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239548504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110783754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859555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368591523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52103288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4161666760"/>
                        </a:ext>
                      </a:extLst>
                    </a:gridCol>
                    <a:gridCol w="427727">
                      <a:extLst>
                        <a:ext uri="{9D8B030D-6E8A-4147-A177-3AD203B41FA5}">
                          <a16:colId xmlns:a16="http://schemas.microsoft.com/office/drawing/2014/main" val="3143655189"/>
                        </a:ext>
                      </a:extLst>
                    </a:gridCol>
                  </a:tblGrid>
                  <a:tr h="1524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23428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5000" r="-1394118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75000" r="-1294118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6061" t="-75000" r="-1233333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059" t="-75000" r="-1097059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7059" t="-75000" r="-997059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7059" t="-75000" r="-897059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7059" t="-75000" r="-797059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8182" t="-75000" r="-721212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4118" t="-75000" r="-600000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4118" t="-75000" r="-500000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4118" t="-75000" r="-400000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4118" t="-75000" r="-300000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0303" t="-75000" r="-209091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1176" t="-75000" r="-102941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91176" t="-75000" r="-2941" b="-1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4118"/>
                      </a:ext>
                    </a:extLst>
                  </a:tr>
                  <a:tr h="1524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44915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35000" r="-1394118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35000" r="-1294118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6061" t="-235000" r="-123333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059" t="-235000" r="-109705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7059" t="-235000" r="-99705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7059" t="-235000" r="-89705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7059" t="-235000" r="-79705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8182" t="-235000" r="-72121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4118" t="-235000" r="-60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4118" t="-235000" r="-50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4118" t="-235000" r="-40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4118" t="-235000" r="-30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0303" t="-235000" r="-209091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1176" t="-235000" r="-102941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91176" t="-235000" r="-2941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0982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024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E1D5B719-DC1D-C921-0BDE-11374A5CA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14" r="57307"/>
          <a:stretch/>
        </p:blipFill>
        <p:spPr>
          <a:xfrm>
            <a:off x="0" y="295657"/>
            <a:ext cx="2057400" cy="3380232"/>
          </a:xfrm>
          <a:prstGeom prst="rect">
            <a:avLst/>
          </a:prstGeom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EB1C2B3-3EAA-A4AB-F573-EFF8F13A2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49690"/>
              </p:ext>
            </p:extLst>
          </p:nvPr>
        </p:nvGraphicFramePr>
        <p:xfrm>
          <a:off x="0" y="0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13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What are the lengths and widths of the congruent rectangles in each question?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3CAD62EC-D45A-EB61-562A-4CFEA8706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99" t="7514"/>
          <a:stretch/>
        </p:blipFill>
        <p:spPr>
          <a:xfrm>
            <a:off x="3291840" y="323089"/>
            <a:ext cx="2231300" cy="3380232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C2D35D33-C943-796F-5C0C-3DBF4C589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81430"/>
              </p:ext>
            </p:extLst>
          </p:nvPr>
        </p:nvGraphicFramePr>
        <p:xfrm>
          <a:off x="0" y="3767330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14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Spot the errors Jim and Pam made in their solutions to the problems below.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A9765409-D131-7201-1E0A-41CD3DDD5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20292"/>
              </p:ext>
            </p:extLst>
          </p:nvPr>
        </p:nvGraphicFramePr>
        <p:xfrm>
          <a:off x="9144" y="6196586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15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Solve the following problems algebraically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82FA6AF-31FD-23D4-4EB0-63B52FDB7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882908"/>
              </p:ext>
            </p:extLst>
          </p:nvPr>
        </p:nvGraphicFramePr>
        <p:xfrm>
          <a:off x="9144" y="6456176"/>
          <a:ext cx="6848856" cy="3449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3552">
                  <a:extLst>
                    <a:ext uri="{9D8B030D-6E8A-4147-A177-3AD203B41FA5}">
                      <a16:colId xmlns:a16="http://schemas.microsoft.com/office/drawing/2014/main" val="4290113638"/>
                    </a:ext>
                  </a:extLst>
                </a:gridCol>
                <a:gridCol w="3575304">
                  <a:extLst>
                    <a:ext uri="{9D8B030D-6E8A-4147-A177-3AD203B41FA5}">
                      <a16:colId xmlns:a16="http://schemas.microsoft.com/office/drawing/2014/main" val="3310641866"/>
                    </a:ext>
                  </a:extLst>
                </a:gridCol>
              </a:tblGrid>
              <a:tr h="1724912">
                <a:tc>
                  <a:txBody>
                    <a:bodyPr/>
                    <a:lstStyle/>
                    <a:p>
                      <a:r>
                        <a:rPr lang="en-GB" sz="1050" dirty="0"/>
                        <a:t>At a concert, 3 adult and 4 child tickets cost £23. 1 adult and 5 child tickets cost £15.</a:t>
                      </a:r>
                    </a:p>
                    <a:p>
                      <a:r>
                        <a:rPr lang="en-GB" sz="1050" dirty="0"/>
                        <a:t>Work out the cost each type of ticket.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Alex bought 3 tins of paint and 4 brushes for £23.</a:t>
                      </a:r>
                    </a:p>
                    <a:p>
                      <a:r>
                        <a:rPr lang="en-GB" sz="1050" dirty="0"/>
                        <a:t>Brian bought 2 tins of paint and 3 brushes for £16.</a:t>
                      </a:r>
                    </a:p>
                    <a:p>
                      <a:r>
                        <a:rPr lang="en-GB" sz="1050" dirty="0"/>
                        <a:t>Calculate the price of each individual item.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83142"/>
                  </a:ext>
                </a:extLst>
              </a:tr>
              <a:tr h="1724912">
                <a:tc>
                  <a:txBody>
                    <a:bodyPr/>
                    <a:lstStyle/>
                    <a:p>
                      <a:r>
                        <a:rPr lang="en-GB" sz="1050" dirty="0"/>
                        <a:t>Kate buys 2 lollies and 5 choc ices for £6.50.</a:t>
                      </a:r>
                    </a:p>
                    <a:p>
                      <a:r>
                        <a:rPr lang="en-GB" sz="1050" dirty="0"/>
                        <a:t>Pete buys 2 lollies and 3 choc ices for £4.30.</a:t>
                      </a:r>
                    </a:p>
                    <a:p>
                      <a:r>
                        <a:rPr lang="en-GB" sz="1050" dirty="0"/>
                        <a:t>Work out the cost of one lolly in pence.</a:t>
                      </a:r>
                    </a:p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There are 13 coins, either 50p or 20p.</a:t>
                      </a:r>
                    </a:p>
                    <a:p>
                      <a:r>
                        <a:rPr lang="en-GB" sz="1050" dirty="0"/>
                        <a:t>They total £4.40</a:t>
                      </a:r>
                    </a:p>
                    <a:p>
                      <a:r>
                        <a:rPr lang="en-GB" sz="1050" dirty="0"/>
                        <a:t>How many of each are there?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60562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429EB22-3677-16E9-C6DB-51499BD27C1E}"/>
              </a:ext>
            </a:extLst>
          </p:cNvPr>
          <p:cNvSpPr txBox="1"/>
          <p:nvPr/>
        </p:nvSpPr>
        <p:spPr>
          <a:xfrm>
            <a:off x="1993639" y="4526722"/>
            <a:ext cx="2870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Omitted Task</a:t>
            </a:r>
          </a:p>
        </p:txBody>
      </p:sp>
    </p:spTree>
    <p:extLst>
      <p:ext uri="{BB962C8B-B14F-4D97-AF65-F5344CB8AC3E}">
        <p14:creationId xmlns:p14="http://schemas.microsoft.com/office/powerpoint/2010/main" val="231697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B2ABF0-DDA0-D78A-4EDF-E10219057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59336"/>
              </p:ext>
            </p:extLst>
          </p:nvPr>
        </p:nvGraphicFramePr>
        <p:xfrm>
          <a:off x="0" y="0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16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Where do the lines meet? Solve graphically and algebraically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583E3DA-5F4E-BC89-6777-05DB9182F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36446"/>
              </p:ext>
            </p:extLst>
          </p:nvPr>
        </p:nvGraphicFramePr>
        <p:xfrm>
          <a:off x="0" y="259080"/>
          <a:ext cx="6858000" cy="964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616781763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576378837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259947190"/>
                    </a:ext>
                  </a:extLst>
                </a:gridCol>
              </a:tblGrid>
              <a:tr h="19293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27341"/>
                  </a:ext>
                </a:extLst>
              </a:tr>
              <a:tr h="19293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316316"/>
                  </a:ext>
                </a:extLst>
              </a:tr>
              <a:tr h="19293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720591"/>
                  </a:ext>
                </a:extLst>
              </a:tr>
              <a:tr h="19293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683280"/>
                  </a:ext>
                </a:extLst>
              </a:tr>
              <a:tr h="19293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78407"/>
                  </a:ext>
                </a:extLst>
              </a:tr>
            </a:tbl>
          </a:graphicData>
        </a:graphic>
      </p:graphicFrame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ACCDA15-3D43-3C3B-B12A-03F3D3DB4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2"/>
          <a:stretch/>
        </p:blipFill>
        <p:spPr>
          <a:xfrm>
            <a:off x="27432" y="295656"/>
            <a:ext cx="1180814" cy="667512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B2E2AEA-7AE1-9D6F-0771-028A7AA4C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79"/>
          <a:stretch/>
        </p:blipFill>
        <p:spPr>
          <a:xfrm>
            <a:off x="27432" y="2270236"/>
            <a:ext cx="1244822" cy="589298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92833BE-F384-495B-5220-59D7B17FC2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23"/>
          <a:stretch/>
        </p:blipFill>
        <p:spPr>
          <a:xfrm>
            <a:off x="27432" y="4166602"/>
            <a:ext cx="1250396" cy="589298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0259A5B-3B5E-9CCF-4A32-E5F44136A1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93"/>
          <a:stretch/>
        </p:blipFill>
        <p:spPr>
          <a:xfrm>
            <a:off x="27432" y="6062968"/>
            <a:ext cx="1335496" cy="640107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04DF2F3-179C-C780-6E27-6C37E6BF0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" y="8010144"/>
            <a:ext cx="1335496" cy="693290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7DC0F9D8-5F78-FB91-9724-200BE1138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848" y="295656"/>
            <a:ext cx="1953260" cy="1845317"/>
          </a:xfrm>
          <a:prstGeom prst="rect">
            <a:avLst/>
          </a:prstGeom>
        </p:spPr>
      </p:pic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C142DCC1-3F62-C795-7302-C80A4B0BD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848" y="2224278"/>
            <a:ext cx="1953260" cy="1845317"/>
          </a:xfrm>
          <a:prstGeom prst="rect">
            <a:avLst/>
          </a:prstGeom>
        </p:spPr>
      </p:pic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0CFF2C19-4C25-3123-A8C4-1CA127144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848" y="4152900"/>
            <a:ext cx="1953260" cy="1845317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A9218A80-986C-0EF3-0D6A-8AECA17A8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848" y="6081522"/>
            <a:ext cx="1953260" cy="1845317"/>
          </a:xfrm>
          <a:prstGeom prst="rect">
            <a:avLst/>
          </a:prstGeom>
        </p:spPr>
      </p:pic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212365B7-AED0-0FBE-26B2-8C5C929A1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848" y="8010144"/>
            <a:ext cx="1953260" cy="18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9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7B8C24-B350-3D03-24BF-11D7969A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6" b="20074"/>
          <a:stretch/>
        </p:blipFill>
        <p:spPr bwMode="auto">
          <a:xfrm>
            <a:off x="0" y="259080"/>
            <a:ext cx="685800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016422-79E5-9AE9-4BB8-8673F92C8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87002"/>
              </p:ext>
            </p:extLst>
          </p:nvPr>
        </p:nvGraphicFramePr>
        <p:xfrm>
          <a:off x="0" y="0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17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Solve the simultaneous equations graphically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B2CE516E-542C-619D-EDC9-660A21D7A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 b="20252"/>
          <a:stretch/>
        </p:blipFill>
        <p:spPr bwMode="auto">
          <a:xfrm>
            <a:off x="0" y="3870960"/>
            <a:ext cx="6858000" cy="370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B875C9-7F06-044B-D2D4-769B04750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05414"/>
              </p:ext>
            </p:extLst>
          </p:nvPr>
        </p:nvGraphicFramePr>
        <p:xfrm>
          <a:off x="0" y="7732776"/>
          <a:ext cx="68580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162288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Task 18	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Solve each of the following algebraically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308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5158196-7B4B-F757-B6E4-5C27A4E1A8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382979"/>
                  </p:ext>
                </p:extLst>
              </p:nvPr>
            </p:nvGraphicFramePr>
            <p:xfrm>
              <a:off x="0" y="7991856"/>
              <a:ext cx="6858000" cy="19141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85115902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709774537"/>
                        </a:ext>
                      </a:extLst>
                    </a:gridCol>
                  </a:tblGrid>
                  <a:tr h="957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=39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=31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=53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=57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1349160"/>
                      </a:ext>
                    </a:extLst>
                  </a:tr>
                  <a:tr h="957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+67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=333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67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+33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=367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732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+268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=2732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268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+732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=2268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1451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5158196-7B4B-F757-B6E4-5C27A4E1A8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382979"/>
                  </p:ext>
                </p:extLst>
              </p:nvPr>
            </p:nvGraphicFramePr>
            <p:xfrm>
              <a:off x="0" y="7991856"/>
              <a:ext cx="6858000" cy="19141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85115902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709774537"/>
                        </a:ext>
                      </a:extLst>
                    </a:gridCol>
                  </a:tblGrid>
                  <a:tr h="9570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0" t="-1316" r="-100741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0" t="-1316" r="-741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1349160"/>
                      </a:ext>
                    </a:extLst>
                  </a:tr>
                  <a:tr h="9570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0" t="-102667" r="-10074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0" t="-102667" r="-741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1451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2990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bel">
      <a:maj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38886</TotalTime>
  <Words>3365</Words>
  <Application>Microsoft Macintosh PowerPoint</Application>
  <PresentationFormat>A4 Paper (210x297 mm)</PresentationFormat>
  <Paragraphs>674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10</cp:revision>
  <dcterms:created xsi:type="dcterms:W3CDTF">2022-02-18T01:25:33Z</dcterms:created>
  <dcterms:modified xsi:type="dcterms:W3CDTF">2022-10-20T23:58:37Z</dcterms:modified>
</cp:coreProperties>
</file>